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3" r:id="rId4"/>
    <p:sldId id="259" r:id="rId5"/>
    <p:sldId id="260" r:id="rId6"/>
    <p:sldId id="261" r:id="rId7"/>
    <p:sldId id="257" r:id="rId8"/>
    <p:sldId id="258" r:id="rId9"/>
    <p:sldId id="264" r:id="rId10"/>
    <p:sldId id="280" r:id="rId11"/>
    <p:sldId id="289" r:id="rId12"/>
    <p:sldId id="281" r:id="rId13"/>
    <p:sldId id="282" r:id="rId14"/>
    <p:sldId id="283" r:id="rId15"/>
    <p:sldId id="284" r:id="rId16"/>
    <p:sldId id="286" r:id="rId17"/>
    <p:sldId id="285" r:id="rId18"/>
    <p:sldId id="290" r:id="rId19"/>
    <p:sldId id="273" r:id="rId20"/>
    <p:sldId id="287" r:id="rId21"/>
    <p:sldId id="291" r:id="rId22"/>
    <p:sldId id="292" r:id="rId23"/>
    <p:sldId id="265" r:id="rId24"/>
    <p:sldId id="263" r:id="rId25"/>
    <p:sldId id="288" r:id="rId26"/>
    <p:sldId id="266" r:id="rId27"/>
    <p:sldId id="270" r:id="rId28"/>
    <p:sldId id="271" r:id="rId29"/>
    <p:sldId id="278" r:id="rId30"/>
    <p:sldId id="269" r:id="rId31"/>
    <p:sldId id="267" r:id="rId32"/>
    <p:sldId id="268" r:id="rId33"/>
    <p:sldId id="272" r:id="rId34"/>
    <p:sldId id="279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9099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694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8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63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8569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27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63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291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992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989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A993D-FB73-4C15-9284-2F4F28D4448B}" type="datetimeFigureOut">
              <a:rPr lang="nl-NL" smtClean="0"/>
              <a:t>26-11-2022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6B386-6FA6-4EEC-85B1-2E94DFF32CC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14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environment/chemicals/lab_animals/pdf/SWD_%20part_A_and_B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975927" y="69417"/>
            <a:ext cx="558800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nl-NL" b="1" dirty="0" smtClean="0">
                <a:solidFill>
                  <a:srgbClr val="00B050"/>
                </a:solidFill>
              </a:rPr>
              <a:t>The Netherlands         in </a:t>
            </a:r>
            <a:r>
              <a:rPr lang="nl-NL" b="1" dirty="0" err="1" smtClean="0">
                <a:solidFill>
                  <a:srgbClr val="00B050"/>
                </a:solidFill>
              </a:rPr>
              <a:t>the</a:t>
            </a:r>
            <a:r>
              <a:rPr lang="nl-NL" b="1" dirty="0" smtClean="0">
                <a:solidFill>
                  <a:srgbClr val="00B050"/>
                </a:solidFill>
              </a:rPr>
              <a:t> lead for         non-</a:t>
            </a:r>
            <a:r>
              <a:rPr lang="nl-NL" b="1" dirty="0" err="1" smtClean="0">
                <a:solidFill>
                  <a:srgbClr val="00B050"/>
                </a:solidFill>
              </a:rPr>
              <a:t>animal</a:t>
            </a:r>
            <a:r>
              <a:rPr lang="nl-NL" b="1" dirty="0" smtClean="0">
                <a:solidFill>
                  <a:srgbClr val="00B050"/>
                </a:solidFill>
              </a:rPr>
              <a:t> </a:t>
            </a:r>
            <a:r>
              <a:rPr lang="nl-NL" b="1" dirty="0" err="1" smtClean="0">
                <a:solidFill>
                  <a:srgbClr val="00B050"/>
                </a:solidFill>
              </a:rPr>
              <a:t>testing</a:t>
            </a:r>
            <a:endParaRPr lang="nl-NL" b="1" dirty="0">
              <a:solidFill>
                <a:srgbClr val="00B05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20276" t="12440" r="50700" b="18517"/>
          <a:stretch/>
        </p:blipFill>
        <p:spPr>
          <a:xfrm>
            <a:off x="0" y="0"/>
            <a:ext cx="5098473" cy="6822104"/>
          </a:xfrm>
          <a:prstGeom prst="rect">
            <a:avLst/>
          </a:prstGeom>
        </p:spPr>
      </p:pic>
      <p:pic>
        <p:nvPicPr>
          <p:cNvPr id="6" name="Picture 8" descr="Animal Use Alternatives (3Rs) | National Agricultural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473" y="2652374"/>
            <a:ext cx="7093527" cy="42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14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 animal testing ethical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2644"/>
            <a:ext cx="152400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121668" y="3022333"/>
            <a:ext cx="3003081" cy="754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300" b="1" dirty="0" smtClean="0">
                <a:latin typeface="Arial Black" panose="020B0A04020102020204" pitchFamily="34" charset="0"/>
              </a:rPr>
              <a:t>USEFUL?</a:t>
            </a:r>
            <a:endParaRPr lang="nl-NL" sz="43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2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e Experiments on Animals Effective in Drugs' Manufacturing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02095" cy="700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8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7" y="616400"/>
            <a:ext cx="11922693" cy="286144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122" y="3976834"/>
            <a:ext cx="4680155" cy="37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5" y="450534"/>
            <a:ext cx="9571324" cy="629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82" y="230238"/>
            <a:ext cx="11185905" cy="448243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261" y="5223764"/>
            <a:ext cx="3657600" cy="25563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351" y="5519615"/>
            <a:ext cx="184846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71" y="93785"/>
            <a:ext cx="7941605" cy="676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22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18" y="0"/>
            <a:ext cx="11614682" cy="4156363"/>
          </a:xfrm>
          <a:prstGeom prst="rect">
            <a:avLst/>
          </a:prstGeom>
        </p:spPr>
      </p:pic>
      <p:pic>
        <p:nvPicPr>
          <p:cNvPr id="1026" name="Picture 2" descr="De bronafbeelding bekijk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08" y="4171402"/>
            <a:ext cx="3190297" cy="25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 bronafbeelding bekijk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58" y="3958779"/>
            <a:ext cx="2541442" cy="282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93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923003"/>
              </p:ext>
            </p:extLst>
          </p:nvPr>
        </p:nvGraphicFramePr>
        <p:xfrm>
          <a:off x="674255" y="0"/>
          <a:ext cx="11129817" cy="6916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0760">
                  <a:extLst>
                    <a:ext uri="{9D8B030D-6E8A-4147-A177-3AD203B41FA5}">
                      <a16:colId xmlns:a16="http://schemas.microsoft.com/office/drawing/2014/main" val="3233299321"/>
                    </a:ext>
                  </a:extLst>
                </a:gridCol>
                <a:gridCol w="3485559">
                  <a:extLst>
                    <a:ext uri="{9D8B030D-6E8A-4147-A177-3AD203B41FA5}">
                      <a16:colId xmlns:a16="http://schemas.microsoft.com/office/drawing/2014/main" val="1758214379"/>
                    </a:ext>
                  </a:extLst>
                </a:gridCol>
                <a:gridCol w="3983498">
                  <a:extLst>
                    <a:ext uri="{9D8B030D-6E8A-4147-A177-3AD203B41FA5}">
                      <a16:colId xmlns:a16="http://schemas.microsoft.com/office/drawing/2014/main" val="26353908"/>
                    </a:ext>
                  </a:extLst>
                </a:gridCol>
              </a:tblGrid>
              <a:tr h="1152790">
                <a:tc>
                  <a:txBody>
                    <a:bodyPr/>
                    <a:lstStyle/>
                    <a:p>
                      <a:pPr algn="l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 </a:t>
                      </a:r>
                      <a:endParaRPr lang="en-US" sz="2100" spc="-15" dirty="0" smtClean="0">
                        <a:effectLst/>
                      </a:endParaRPr>
                    </a:p>
                    <a:p>
                      <a:pPr algn="l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1400" i="1" spc="-15" dirty="0" smtClean="0">
                          <a:solidFill>
                            <a:srgbClr val="FF0000"/>
                          </a:solidFill>
                          <a:effectLst/>
                          <a:latin typeface="CG Times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anticoagulants</a:t>
                      </a:r>
                      <a:endParaRPr lang="nl-NL" sz="1400" i="1" spc="-15" dirty="0">
                        <a:solidFill>
                          <a:srgbClr val="FF0000"/>
                        </a:solidFill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optimal dose in animal models </a:t>
                      </a:r>
                      <a:r>
                        <a:rPr lang="en-US" sz="2100" spc="-15" dirty="0" smtClean="0">
                          <a:effectLst/>
                        </a:rPr>
                        <a:t>     of </a:t>
                      </a:r>
                      <a:r>
                        <a:rPr lang="en-US" sz="2100" spc="-15" dirty="0">
                          <a:effectLst/>
                        </a:rPr>
                        <a:t>venous thrombosis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recommended dose </a:t>
                      </a:r>
                      <a:r>
                        <a:rPr lang="en-US" sz="2100" spc="-15" dirty="0" smtClean="0">
                          <a:effectLst/>
                        </a:rPr>
                        <a:t>                          in </a:t>
                      </a:r>
                      <a:r>
                        <a:rPr lang="en-US" sz="2100" spc="-15" dirty="0">
                          <a:effectLst/>
                        </a:rPr>
                        <a:t>clinical practice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4800923"/>
                  </a:ext>
                </a:extLst>
              </a:tr>
              <a:tr h="1152790"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>
                          <a:effectLst/>
                        </a:rPr>
                        <a:t>heparin</a:t>
                      </a:r>
                      <a:endParaRPr lang="nl-NL" sz="2100" spc="-15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50 U/kg/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</a:endParaRPr>
                    </a:p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i="1" spc="-15" dirty="0">
                          <a:effectLst/>
                        </a:rPr>
                        <a:t>[2.5-400 U/kg/</a:t>
                      </a:r>
                      <a:r>
                        <a:rPr lang="en-US" sz="2100" i="1" spc="-15" dirty="0" err="1">
                          <a:effectLst/>
                        </a:rPr>
                        <a:t>hr</a:t>
                      </a:r>
                      <a:r>
                        <a:rPr lang="en-US" sz="2100" i="1" spc="-15" dirty="0">
                          <a:effectLst/>
                        </a:rPr>
                        <a:t>]</a:t>
                      </a:r>
                      <a:endParaRPr lang="nl-NL" sz="2100" i="1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>
                          <a:effectLst/>
                        </a:rPr>
                        <a:t>15-20 U/kg/hr</a:t>
                      </a:r>
                      <a:endParaRPr lang="nl-NL" sz="2100" spc="-15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9407140"/>
                  </a:ext>
                </a:extLst>
              </a:tr>
              <a:tr h="1152790"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>
                          <a:effectLst/>
                        </a:rPr>
                        <a:t>nadroparin</a:t>
                      </a:r>
                      <a:endParaRPr lang="nl-NL" sz="2100" spc="-15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 smtClean="0">
                          <a:effectLst/>
                        </a:rPr>
                        <a:t>25 </a:t>
                      </a:r>
                      <a:r>
                        <a:rPr lang="en-US" sz="2100" spc="-15" dirty="0">
                          <a:effectLst/>
                        </a:rPr>
                        <a:t>anti-</a:t>
                      </a:r>
                      <a:r>
                        <a:rPr lang="en-US" sz="2100" spc="-15" dirty="0" err="1">
                          <a:effectLst/>
                        </a:rPr>
                        <a:t>Xa</a:t>
                      </a:r>
                      <a:r>
                        <a:rPr lang="en-US" sz="2100" spc="-15" dirty="0">
                          <a:effectLst/>
                        </a:rPr>
                        <a:t> U/kg/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</a:endParaRPr>
                    </a:p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i="1" spc="-15" dirty="0" smtClean="0">
                          <a:effectLst/>
                        </a:rPr>
                        <a:t>[15-80 </a:t>
                      </a:r>
                      <a:r>
                        <a:rPr lang="en-US" sz="2100" i="1" spc="-15" dirty="0">
                          <a:effectLst/>
                        </a:rPr>
                        <a:t>anti-</a:t>
                      </a:r>
                      <a:r>
                        <a:rPr lang="en-US" sz="2100" i="1" spc="-15" dirty="0" err="1">
                          <a:effectLst/>
                        </a:rPr>
                        <a:t>Xa</a:t>
                      </a:r>
                      <a:r>
                        <a:rPr lang="en-US" sz="2100" i="1" spc="-15" dirty="0">
                          <a:effectLst/>
                        </a:rPr>
                        <a:t> U/kg/</a:t>
                      </a:r>
                      <a:r>
                        <a:rPr lang="en-US" sz="2100" i="1" spc="-15" dirty="0" err="1">
                          <a:effectLst/>
                        </a:rPr>
                        <a:t>hr</a:t>
                      </a:r>
                      <a:r>
                        <a:rPr lang="en-US" sz="2100" i="1" spc="-15" dirty="0">
                          <a:effectLst/>
                        </a:rPr>
                        <a:t>]</a:t>
                      </a:r>
                      <a:endParaRPr lang="nl-NL" sz="2100" i="1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5-9 anti-</a:t>
                      </a:r>
                      <a:r>
                        <a:rPr lang="en-US" sz="2100" spc="-15" dirty="0" err="1">
                          <a:effectLst/>
                        </a:rPr>
                        <a:t>Xa</a:t>
                      </a:r>
                      <a:r>
                        <a:rPr lang="en-US" sz="2100" spc="-15" dirty="0">
                          <a:effectLst/>
                        </a:rPr>
                        <a:t> U/kg/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7334881"/>
                  </a:ext>
                </a:extLst>
              </a:tr>
              <a:tr h="1152790"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>
                          <a:effectLst/>
                        </a:rPr>
                        <a:t>dalteparin</a:t>
                      </a:r>
                      <a:endParaRPr lang="nl-NL" sz="2100" spc="-15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 smtClean="0">
                          <a:effectLst/>
                        </a:rPr>
                        <a:t>42 </a:t>
                      </a:r>
                      <a:r>
                        <a:rPr lang="en-US" sz="2100" spc="-15" dirty="0">
                          <a:effectLst/>
                        </a:rPr>
                        <a:t>anti-</a:t>
                      </a:r>
                      <a:r>
                        <a:rPr lang="en-US" sz="2100" spc="-15" dirty="0" err="1">
                          <a:effectLst/>
                        </a:rPr>
                        <a:t>Xa</a:t>
                      </a:r>
                      <a:r>
                        <a:rPr lang="en-US" sz="2100" spc="-15" dirty="0">
                          <a:effectLst/>
                        </a:rPr>
                        <a:t> U/kg/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</a:endParaRPr>
                    </a:p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i="1" spc="-15" dirty="0">
                          <a:effectLst/>
                        </a:rPr>
                        <a:t>[5-70 anti-</a:t>
                      </a:r>
                      <a:r>
                        <a:rPr lang="en-US" sz="2100" i="1" spc="-15" dirty="0" err="1">
                          <a:effectLst/>
                        </a:rPr>
                        <a:t>Xa</a:t>
                      </a:r>
                      <a:r>
                        <a:rPr lang="en-US" sz="2100" i="1" spc="-15" dirty="0">
                          <a:effectLst/>
                        </a:rPr>
                        <a:t> U/kg/</a:t>
                      </a:r>
                      <a:r>
                        <a:rPr lang="en-US" sz="2100" i="1" spc="-15" dirty="0" err="1">
                          <a:effectLst/>
                        </a:rPr>
                        <a:t>hr</a:t>
                      </a:r>
                      <a:r>
                        <a:rPr lang="en-US" sz="2100" i="1" spc="-15" dirty="0">
                          <a:effectLst/>
                        </a:rPr>
                        <a:t>]</a:t>
                      </a:r>
                      <a:endParaRPr lang="nl-NL" sz="2100" i="1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8-10 anti-</a:t>
                      </a:r>
                      <a:r>
                        <a:rPr lang="en-US" sz="2100" spc="-15" dirty="0" err="1">
                          <a:effectLst/>
                        </a:rPr>
                        <a:t>Xa</a:t>
                      </a:r>
                      <a:r>
                        <a:rPr lang="en-US" sz="2100" spc="-15" dirty="0">
                          <a:effectLst/>
                        </a:rPr>
                        <a:t> U/kg/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4200500"/>
                  </a:ext>
                </a:extLst>
              </a:tr>
              <a:tr h="1152790"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>
                          <a:effectLst/>
                        </a:rPr>
                        <a:t>enoxaparin</a:t>
                      </a:r>
                      <a:endParaRPr lang="nl-NL" sz="2100" spc="-15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 smtClean="0">
                          <a:effectLst/>
                        </a:rPr>
                        <a:t>150 </a:t>
                      </a:r>
                      <a:r>
                        <a:rPr lang="en-US" sz="2100" spc="-15" dirty="0">
                          <a:effectLst/>
                        </a:rPr>
                        <a:t>mg/kg</a:t>
                      </a:r>
                      <a:endParaRPr lang="nl-NL" sz="2100" spc="-15" dirty="0">
                        <a:effectLst/>
                      </a:endParaRPr>
                    </a:p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i="1" spc="-15" dirty="0">
                          <a:effectLst/>
                        </a:rPr>
                        <a:t>[20-100 mg/kg]</a:t>
                      </a:r>
                      <a:endParaRPr lang="nl-NL" sz="2100" i="1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20-40 mg/kg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4134252"/>
                  </a:ext>
                </a:extLst>
              </a:tr>
              <a:tr h="1152790"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 smtClean="0">
                          <a:effectLst/>
                        </a:rPr>
                        <a:t>recombinant </a:t>
                      </a:r>
                      <a:r>
                        <a:rPr lang="en-US" sz="2100" spc="-15" dirty="0" err="1" smtClean="0">
                          <a:effectLst/>
                        </a:rPr>
                        <a:t>hirudin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 smtClean="0">
                          <a:effectLst/>
                        </a:rPr>
                        <a:t>0.8 </a:t>
                      </a:r>
                      <a:r>
                        <a:rPr lang="en-US" sz="2100" spc="-15" dirty="0">
                          <a:effectLst/>
                        </a:rPr>
                        <a:t>mg/kg/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</a:endParaRPr>
                    </a:p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i="1" spc="-15" dirty="0">
                          <a:effectLst/>
                        </a:rPr>
                        <a:t>[0.1-1.4 mg/kg/</a:t>
                      </a:r>
                      <a:r>
                        <a:rPr lang="en-US" sz="2100" i="1" spc="-15" dirty="0" err="1">
                          <a:effectLst/>
                        </a:rPr>
                        <a:t>hr</a:t>
                      </a:r>
                      <a:r>
                        <a:rPr lang="en-US" sz="2100" i="1" spc="-15" dirty="0">
                          <a:effectLst/>
                        </a:rPr>
                        <a:t>]</a:t>
                      </a:r>
                      <a:endParaRPr lang="nl-NL" sz="2100" i="1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70000"/>
                        </a:lnSpc>
                        <a:spcAft>
                          <a:spcPts val="0"/>
                        </a:spcAft>
                      </a:pPr>
                      <a:r>
                        <a:rPr lang="en-US" sz="2100" spc="-15" dirty="0">
                          <a:effectLst/>
                        </a:rPr>
                        <a:t>0.15 mg/kg/</a:t>
                      </a:r>
                      <a:r>
                        <a:rPr lang="en-US" sz="2100" spc="-15" dirty="0" err="1">
                          <a:effectLst/>
                        </a:rPr>
                        <a:t>hr</a:t>
                      </a:r>
                      <a:endParaRPr lang="nl-NL" sz="2100" spc="-15" dirty="0">
                        <a:effectLst/>
                        <a:latin typeface="CG Times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0057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0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nimising animal tests through education and training Gilly Stoddart, PhD  PISCltd.org.uk 20 November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9" y="72735"/>
            <a:ext cx="12062691" cy="678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63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s een wereld zonder proefdieren mogelijk?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3892" y="498761"/>
            <a:ext cx="7777018" cy="22467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88900"/>
          </a:effectLst>
        </p:spPr>
        <p:txBody>
          <a:bodyPr wrap="square" rtlCol="0">
            <a:spAutoFit/>
          </a:bodyPr>
          <a:lstStyle/>
          <a:p>
            <a:r>
              <a:rPr lang="nl-NL" sz="7000" b="1" dirty="0" smtClean="0">
                <a:solidFill>
                  <a:schemeClr val="bg1"/>
                </a:solidFill>
              </a:rPr>
              <a:t>Do we </a:t>
            </a:r>
            <a:r>
              <a:rPr lang="nl-NL" sz="7000" b="1" dirty="0" err="1" smtClean="0">
                <a:solidFill>
                  <a:schemeClr val="bg1"/>
                </a:solidFill>
              </a:rPr>
              <a:t>still</a:t>
            </a:r>
            <a:r>
              <a:rPr lang="nl-NL" sz="7000" b="1" dirty="0" smtClean="0">
                <a:solidFill>
                  <a:schemeClr val="bg1"/>
                </a:solidFill>
              </a:rPr>
              <a:t> </a:t>
            </a:r>
            <a:r>
              <a:rPr lang="nl-NL" sz="7000" b="1" dirty="0" err="1" smtClean="0">
                <a:solidFill>
                  <a:schemeClr val="bg1"/>
                </a:solidFill>
              </a:rPr>
              <a:t>need</a:t>
            </a:r>
            <a:r>
              <a:rPr lang="nl-NL" sz="7000" b="1" dirty="0" smtClean="0">
                <a:solidFill>
                  <a:schemeClr val="bg1"/>
                </a:solidFill>
              </a:rPr>
              <a:t> </a:t>
            </a:r>
            <a:r>
              <a:rPr lang="nl-NL" sz="7000" b="1" dirty="0" err="1" smtClean="0">
                <a:solidFill>
                  <a:schemeClr val="bg1"/>
                </a:solidFill>
              </a:rPr>
              <a:t>animals</a:t>
            </a:r>
            <a:r>
              <a:rPr lang="nl-NL" sz="7000" b="1" dirty="0" smtClean="0">
                <a:solidFill>
                  <a:schemeClr val="bg1"/>
                </a:solidFill>
              </a:rPr>
              <a:t> in research? </a:t>
            </a:r>
            <a:endParaRPr lang="nl-NL" sz="7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imals 03 00238 g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509" y="-1193657"/>
            <a:ext cx="12788607" cy="97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88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mcgill.ca/research/files/research/how_animals_have_helped_research_cropp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77" y="651294"/>
            <a:ext cx="12287477" cy="579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50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ransgenic Mouse Models | Targeted Transgenic Mi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01"/>
          <a:stretch/>
        </p:blipFill>
        <p:spPr bwMode="auto">
          <a:xfrm>
            <a:off x="129309" y="249382"/>
            <a:ext cx="12223911" cy="641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90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52% of American public opposes the use of animals in scientific research –  Speaking of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7" y="68302"/>
            <a:ext cx="9825759" cy="658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3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22443" t="22058" r="29051" b="20634"/>
          <a:stretch/>
        </p:blipFill>
        <p:spPr>
          <a:xfrm>
            <a:off x="877453" y="56891"/>
            <a:ext cx="10233891" cy="68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986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ACH: taking up alternatives to animal testing - Kosmetica Wor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2227"/>
            <a:ext cx="7620000" cy="490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lternatives to animal testing | Cruelty Free Internation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967" y="0"/>
            <a:ext cx="5762033" cy="40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ternatives to animal testing | Cruelty Free Internatio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0"/>
            <a:ext cx="5143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nimal Use Alternatives (3Rs) | National Agricultural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55" y="3231167"/>
            <a:ext cx="7047345" cy="46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9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-138545" y="0"/>
            <a:ext cx="12967854" cy="723207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122" name="Picture 2" descr="https://www.amsbio.com/wp/wp-content/uploads/2019/10/Organoids-featured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2" y="0"/>
            <a:ext cx="10852728" cy="741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64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56" y="-614215"/>
            <a:ext cx="8572500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2200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0999" r="2099" b="5705"/>
          <a:stretch/>
        </p:blipFill>
        <p:spPr>
          <a:xfrm>
            <a:off x="-29506" y="794327"/>
            <a:ext cx="12274250" cy="5874327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2475343" y="600363"/>
            <a:ext cx="9762837" cy="20159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The Netherlands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aspires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to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be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a front leader in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innovations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that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will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render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animals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in research obsolete.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Therefore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the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country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stimulates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development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and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</a:t>
            </a:r>
            <a:r>
              <a:rPr lang="nl-NL" sz="2500" b="1" dirty="0" err="1" smtClean="0">
                <a:solidFill>
                  <a:srgbClr val="000000"/>
                </a:solidFill>
                <a:latin typeface="Meta Sans"/>
              </a:rPr>
              <a:t>implementation</a:t>
            </a:r>
            <a:r>
              <a:rPr lang="nl-NL" sz="2500" b="1" dirty="0" smtClean="0">
                <a:solidFill>
                  <a:srgbClr val="000000"/>
                </a:solidFill>
                <a:latin typeface="Meta Sans"/>
              </a:rPr>
              <a:t> of </a:t>
            </a:r>
            <a:r>
              <a:rPr lang="nl-NL" sz="2500" b="1" dirty="0" err="1" smtClean="0">
                <a:solidFill>
                  <a:srgbClr val="000000"/>
                </a:solidFill>
                <a:latin typeface="Meta Sans"/>
              </a:rPr>
              <a:t>methods</a:t>
            </a:r>
            <a:r>
              <a:rPr lang="nl-NL" sz="2500" b="1" dirty="0" smtClean="0">
                <a:solidFill>
                  <a:srgbClr val="000000"/>
                </a:solidFill>
                <a:latin typeface="Meta Sans"/>
              </a:rPr>
              <a:t> of </a:t>
            </a:r>
            <a:r>
              <a:rPr lang="nl-NL" sz="2500" b="1" dirty="0" err="1" smtClean="0">
                <a:solidFill>
                  <a:srgbClr val="000000"/>
                </a:solidFill>
                <a:latin typeface="Meta Sans"/>
              </a:rPr>
              <a:t>animal</a:t>
            </a:r>
            <a:r>
              <a:rPr lang="nl-NL" sz="2500" b="1" dirty="0" smtClean="0">
                <a:solidFill>
                  <a:srgbClr val="000000"/>
                </a:solidFill>
                <a:latin typeface="Meta Sans"/>
              </a:rPr>
              <a:t>-free research.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This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takes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place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in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the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partner program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Transition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Research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Animal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-free </a:t>
            </a:r>
            <a:r>
              <a:rPr lang="nl-NL" sz="2500" b="1" i="0" dirty="0" err="1" smtClean="0">
                <a:solidFill>
                  <a:srgbClr val="000000"/>
                </a:solidFill>
                <a:effectLst/>
                <a:latin typeface="Meta Sans"/>
              </a:rPr>
              <a:t>Innovation</a:t>
            </a:r>
            <a:r>
              <a:rPr lang="nl-NL" sz="2500" b="1" i="0" dirty="0" smtClean="0">
                <a:solidFill>
                  <a:srgbClr val="000000"/>
                </a:solidFill>
                <a:effectLst/>
                <a:latin typeface="Meta Sans"/>
              </a:rPr>
              <a:t> (TPI).</a:t>
            </a:r>
            <a:endParaRPr lang="nl-NL" sz="2500" b="1" dirty="0"/>
          </a:p>
        </p:txBody>
      </p:sp>
    </p:spTree>
    <p:extLst>
      <p:ext uri="{BB962C8B-B14F-4D97-AF65-F5344CB8AC3E}">
        <p14:creationId xmlns:p14="http://schemas.microsoft.com/office/powerpoint/2010/main" val="35059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6557" t="15865" r="40210" b="7114"/>
          <a:stretch/>
        </p:blipFill>
        <p:spPr>
          <a:xfrm>
            <a:off x="175491" y="444407"/>
            <a:ext cx="5777847" cy="579014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/>
          <a:srcRect l="38643" t="12789" r="18735" b="8663"/>
          <a:stretch/>
        </p:blipFill>
        <p:spPr>
          <a:xfrm>
            <a:off x="5911271" y="360219"/>
            <a:ext cx="6085476" cy="63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6" y="56482"/>
            <a:ext cx="6477114" cy="662567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451" y="70338"/>
            <a:ext cx="3132729" cy="422812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0" y="2851525"/>
            <a:ext cx="2365269" cy="4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3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Can Europe replace animal testing of chemicals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6" b="18690"/>
          <a:stretch/>
        </p:blipFill>
        <p:spPr bwMode="auto">
          <a:xfrm>
            <a:off x="0" y="3773054"/>
            <a:ext cx="9744719" cy="308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On 23 May 1919 we joined forces with Dogs Trust to hold a demonstration in Parliament Squ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19" y="-110836"/>
            <a:ext cx="8000678" cy="450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ogs Take To The Streets In The World's First UN Animal Protes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5" r="13163"/>
          <a:stretch/>
        </p:blipFill>
        <p:spPr bwMode="auto">
          <a:xfrm>
            <a:off x="7444508" y="-80288"/>
            <a:ext cx="5203941" cy="389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Animal Testing Protest Stock Photos - Free &amp; Royalty-Free Stock Photos from 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429" y="3786292"/>
            <a:ext cx="3511261" cy="307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ro-Test for Science – Speaking of Researc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92" y="0"/>
            <a:ext cx="11166764" cy="743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13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574"/>
            <a:ext cx="11938535" cy="67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0285" r="2514" b="6101"/>
          <a:stretch/>
        </p:blipFill>
        <p:spPr>
          <a:xfrm>
            <a:off x="-150234" y="110838"/>
            <a:ext cx="12692522" cy="6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8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131" t="9913" r="4394" b="5414"/>
          <a:stretch/>
        </p:blipFill>
        <p:spPr>
          <a:xfrm>
            <a:off x="175492" y="286328"/>
            <a:ext cx="13539041" cy="68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l="17290" t="6327" r="20698" b="8701"/>
          <a:stretch/>
        </p:blipFill>
        <p:spPr>
          <a:xfrm>
            <a:off x="109416" y="242277"/>
            <a:ext cx="8448430" cy="651185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t="20668" b="37203"/>
          <a:stretch/>
        </p:blipFill>
        <p:spPr>
          <a:xfrm>
            <a:off x="-2368061" y="2086706"/>
            <a:ext cx="14906770" cy="353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838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ix Trends Shaping the Future of Health Care | Inc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9056" y="-144462"/>
            <a:ext cx="15960725" cy="700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https://media.timeout.com/images/101851347/image.jpg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" name="AutoShape 4" descr="https://media.timeout.com/images/101851347/image.jpg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8" name="AutoShape 6" descr="https://media.timeout.com/images/101851347/image.jpg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11" name="Tekstvak 1"/>
          <p:cNvSpPr txBox="1"/>
          <p:nvPr/>
        </p:nvSpPr>
        <p:spPr>
          <a:xfrm>
            <a:off x="430438" y="89320"/>
            <a:ext cx="13057451" cy="81054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nl-NL" sz="4667" b="1" i="1" dirty="0"/>
              <a:t>The solution for </a:t>
            </a:r>
            <a:r>
              <a:rPr lang="nl-NL" sz="4667" b="1" i="1" dirty="0" smtClean="0"/>
              <a:t>most </a:t>
            </a:r>
            <a:r>
              <a:rPr lang="nl-NL" sz="4667" b="1" i="1" dirty="0"/>
              <a:t>societal problems ...</a:t>
            </a:r>
          </a:p>
        </p:txBody>
      </p:sp>
      <p:sp>
        <p:nvSpPr>
          <p:cNvPr id="2" name="AutoShape 4" descr="Six Trends Shaping the Future of Health Care | Inc.com"/>
          <p:cNvSpPr>
            <a:spLocks noChangeAspect="1" noChangeArrowheads="1"/>
          </p:cNvSpPr>
          <p:nvPr/>
        </p:nvSpPr>
        <p:spPr bwMode="auto">
          <a:xfrm>
            <a:off x="207433" y="-769938"/>
            <a:ext cx="3810000" cy="160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9" name="Tekstvak 1"/>
          <p:cNvSpPr txBox="1"/>
          <p:nvPr/>
        </p:nvSpPr>
        <p:spPr>
          <a:xfrm>
            <a:off x="-256215" y="4485118"/>
            <a:ext cx="12865429" cy="81054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r>
              <a:rPr lang="nl-NL" sz="4667" b="1" i="1" dirty="0" smtClean="0"/>
              <a:t>… </a:t>
            </a:r>
            <a:r>
              <a:rPr lang="nl-NL" sz="4667" b="1" i="1" dirty="0" err="1" smtClean="0"/>
              <a:t>will</a:t>
            </a:r>
            <a:r>
              <a:rPr lang="nl-NL" sz="4667" b="1" i="1" dirty="0" smtClean="0"/>
              <a:t> </a:t>
            </a:r>
            <a:r>
              <a:rPr lang="nl-NL" sz="4667" b="1" i="1" dirty="0" err="1" smtClean="0"/>
              <a:t>come</a:t>
            </a:r>
            <a:r>
              <a:rPr lang="nl-NL" sz="4667" b="1" i="1" dirty="0" smtClean="0"/>
              <a:t> </a:t>
            </a:r>
            <a:r>
              <a:rPr lang="nl-NL" sz="4667" b="1" i="1" dirty="0"/>
              <a:t>from research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357965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wixstatic.com/media/230099_2d8f78f7c0294944b107da489cfa4040~mv2.png/v1/fill/w_672,h_378,al_c,lg_1,q_85,enc_auto/230099_2d8f78f7c0294944b107da489cfa4040~mv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5" y="559586"/>
            <a:ext cx="11034617" cy="620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06399" y="2088931"/>
            <a:ext cx="11647055" cy="27853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/>
              <a:t>The </a:t>
            </a:r>
            <a:r>
              <a:rPr lang="en-US" sz="3500" b="1" dirty="0">
                <a:hlinkClick r:id="rId3"/>
              </a:rPr>
              <a:t>headline figures</a:t>
            </a:r>
            <a:r>
              <a:rPr lang="en-US" sz="3500" dirty="0"/>
              <a:t> in the European Commission report show that the total number of animals used in the EU in 2018 was 8,921,758 - slightly lower than in 2017 (9,388,162). In 2018, 88% of the total were mice, fish and rats, whereas dogs, cats and monkeys account for around 0.3% of the total </a:t>
            </a:r>
            <a:endParaRPr lang="nl-NL" sz="3500" dirty="0"/>
          </a:p>
        </p:txBody>
      </p:sp>
    </p:spTree>
    <p:extLst>
      <p:ext uri="{BB962C8B-B14F-4D97-AF65-F5344CB8AC3E}">
        <p14:creationId xmlns:p14="http://schemas.microsoft.com/office/powerpoint/2010/main" val="36054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6" y="-73891"/>
            <a:ext cx="8454352" cy="715581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/>
          <a:srcRect r="796"/>
          <a:stretch/>
        </p:blipFill>
        <p:spPr>
          <a:xfrm>
            <a:off x="0" y="1200727"/>
            <a:ext cx="6557094" cy="263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9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90" y="794327"/>
            <a:ext cx="11585855" cy="5347855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80291" y="775855"/>
            <a:ext cx="10594109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25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Total </a:t>
            </a:r>
            <a:r>
              <a:rPr lang="nl-NL" sz="2500" b="1" dirty="0" err="1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number</a:t>
            </a:r>
            <a:r>
              <a:rPr lang="nl-NL" sz="25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nl-NL" sz="2500" b="1" dirty="0" err="1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animal</a:t>
            </a:r>
            <a:r>
              <a:rPr lang="nl-NL" sz="25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2500" b="1" dirty="0" err="1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experiments</a:t>
            </a:r>
            <a:r>
              <a:rPr lang="nl-NL" sz="25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nl-NL" sz="2500" b="1" dirty="0" err="1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nl-NL" sz="2500" b="1" dirty="0" smtClean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Netherlands 2016-2020</a:t>
            </a:r>
            <a:endParaRPr lang="nl-NL" sz="2500" b="1" dirty="0">
              <a:solidFill>
                <a:schemeClr val="accent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Netherlands publishes 2015 animal research statistics – Speaking of  Resea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00" y="74556"/>
            <a:ext cx="7740070" cy="660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3292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e chart | Animal t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7" y="1788286"/>
            <a:ext cx="6008794" cy="430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85505" y="296206"/>
            <a:ext cx="434936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300" b="1" dirty="0" smtClean="0">
                <a:solidFill>
                  <a:srgbClr val="00B050"/>
                </a:solidFill>
              </a:rPr>
              <a:t>International data</a:t>
            </a:r>
            <a:endParaRPr lang="nl-NL" sz="43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Animal t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21" y="1056709"/>
            <a:ext cx="9256280" cy="559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72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26" y="267199"/>
            <a:ext cx="6500745" cy="659080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1350" y="2401454"/>
            <a:ext cx="4448547" cy="40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6342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216</Words>
  <Application>Microsoft Office PowerPoint</Application>
  <PresentationFormat>Breedbeeld</PresentationFormat>
  <Paragraphs>33</Paragraphs>
  <Slides>34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Cambria</vt:lpstr>
      <vt:lpstr>CG Times</vt:lpstr>
      <vt:lpstr>Meta Sans</vt:lpstr>
      <vt:lpstr>Times New Roman</vt:lpstr>
      <vt:lpstr>Kantoorthema</vt:lpstr>
      <vt:lpstr>The Netherlands         in the lead for         non-animal testing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NWO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Netherlands in the lead for non-animal testing</dc:title>
  <dc:creator>Levi, M.M. [Marcel]</dc:creator>
  <cp:lastModifiedBy>Levi, M.M. [Marcel]</cp:lastModifiedBy>
  <cp:revision>25</cp:revision>
  <dcterms:created xsi:type="dcterms:W3CDTF">2022-11-22T06:41:06Z</dcterms:created>
  <dcterms:modified xsi:type="dcterms:W3CDTF">2022-11-26T15:07:32Z</dcterms:modified>
</cp:coreProperties>
</file>